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53" autoAdjust="0"/>
  </p:normalViewPr>
  <p:slideViewPr>
    <p:cSldViewPr>
      <p:cViewPr varScale="1">
        <p:scale>
          <a:sx n="85" d="100"/>
          <a:sy n="85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F6F074E-40B1-4A62-8168-EDDDE1070D74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5FCB5C-ECC6-46C5-94EA-4256B27BD05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531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AA292F-89B9-4160-AB83-1C10E2D8E3B6}" type="slidenum">
              <a:t>2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4A0FFD-449C-4B39-8460-117B842A9995}" type="slidenum">
              <a:t>3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 dirty="0" smtClean="0"/>
              <a:t>Her kan også </a:t>
            </a:r>
            <a:r>
              <a:rPr lang="nb-NO" dirty="0" err="1" smtClean="0"/>
              <a:t>introduksjonsvideon</a:t>
            </a:r>
            <a:r>
              <a:rPr lang="nb-NO" baseline="0" dirty="0" smtClean="0"/>
              <a:t> til «Hjelp – et hørende barn!» vises. </a:t>
            </a:r>
          </a:p>
          <a:p>
            <a:pPr lvl="0"/>
            <a:r>
              <a:rPr lang="nb-NO" baseline="0" dirty="0" smtClean="0"/>
              <a:t>Kjenner foreldrene igjen dette? Ser barna det selv? </a:t>
            </a:r>
          </a:p>
          <a:p>
            <a:pPr lvl="0"/>
            <a:endParaRPr lang="nb-NO" baseline="0" dirty="0" smtClean="0"/>
          </a:p>
          <a:p>
            <a:pPr lvl="0"/>
            <a:r>
              <a:rPr lang="nb-NO" baseline="0" dirty="0" smtClean="0"/>
              <a:t>Vet foreldrene om barna får mye spørsmål og om de vet hva de skal svare? </a:t>
            </a:r>
            <a:endParaRPr lang="nb-NO" dirty="0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193B27-0275-4868-8D6E-450BC730F6E5}" type="slidenum">
              <a:t>4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 dirty="0" smtClean="0"/>
              <a:t>Kan bestilles på www.doviana.</a:t>
            </a:r>
            <a:r>
              <a:rPr lang="nb-NO" baseline="0" dirty="0" smtClean="0"/>
              <a:t>se </a:t>
            </a:r>
          </a:p>
          <a:p>
            <a:pPr lvl="0"/>
            <a:endParaRPr lang="nb-NO" baseline="0" dirty="0" smtClean="0"/>
          </a:p>
          <a:p>
            <a:pPr lvl="0"/>
            <a:r>
              <a:rPr lang="nb-NO" baseline="0" dirty="0" smtClean="0"/>
              <a:t>Her kan man presentere utdrag om det er interessant, ellers er det et </a:t>
            </a:r>
            <a:r>
              <a:rPr lang="nb-NO" baseline="0" dirty="0" err="1" smtClean="0"/>
              <a:t>boktips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C66B3B-AECF-4323-895A-D477FC39FE0A}" type="slidenum">
              <a:t>5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CB84E9-C7ED-41EC-9578-82D66CD63143}" type="slidenum">
              <a:t>6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E3DCA3-6528-4CE3-9DEC-4235BFF50FA0}" type="slidenum">
              <a:t>7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BB1B3D-96EE-4B62-9328-D64EC5D9C0EF}" type="slidenum">
              <a:t>8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BF394F-7929-4BA9-BA06-A95C17986A4A}" type="slidenum">
              <a:t>9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4C79AB-5297-4DA1-9D5A-83C4D7D660B3}" type="slidenum">
              <a:t>10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3" name="Avrundet rektangel 12"/>
          <p:cNvSpPr/>
          <p:nvPr/>
        </p:nvSpPr>
        <p:spPr>
          <a:xfrm>
            <a:off x="65315" y="69750"/>
            <a:ext cx="9013368" cy="6692200"/>
          </a:xfrm>
          <a:custGeom>
            <a:avLst>
              <a:gd name="f0" fmla="val 106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6345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4" name="Undertittel 8"/>
          <p:cNvSpPr txBox="1">
            <a:spLocks noGrp="1"/>
          </p:cNvSpPr>
          <p:nvPr>
            <p:ph type="subTitle" idx="1"/>
          </p:nvPr>
        </p:nvSpPr>
        <p:spPr>
          <a:xfrm>
            <a:off x="1295403" y="3200400"/>
            <a:ext cx="6400800" cy="160020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696464"/>
                </a:solidFill>
              </a:defRPr>
            </a:lvl1pPr>
          </a:lstStyle>
          <a:p>
            <a:pPr lv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5" name="Plassholder for dato 2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CBD3CA-EEA6-4092-8C95-32A42890D452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6" name="Plassholder for bunntekst 1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2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BA7852-7A04-4338-80ED-7835346C1528}" type="slidenum">
              <a:t>‹#›</a:t>
            </a:fld>
            <a:endParaRPr lang="nb-NO"/>
          </a:p>
        </p:txBody>
      </p:sp>
      <p:sp>
        <p:nvSpPr>
          <p:cNvPr id="8" name="Rektangel 6"/>
          <p:cNvSpPr/>
          <p:nvPr/>
        </p:nvSpPr>
        <p:spPr>
          <a:xfrm>
            <a:off x="62929" y="1449305"/>
            <a:ext cx="9021534" cy="1527349"/>
          </a:xfrm>
          <a:prstGeom prst="rect">
            <a:avLst/>
          </a:prstGeom>
          <a:solidFill>
            <a:srgbClr val="D3481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9" name="Rektangel 9"/>
          <p:cNvSpPr/>
          <p:nvPr/>
        </p:nvSpPr>
        <p:spPr>
          <a:xfrm>
            <a:off x="62929" y="1396718"/>
            <a:ext cx="9021534" cy="120581"/>
          </a:xfrm>
          <a:prstGeom prst="rect">
            <a:avLst/>
          </a:prstGeom>
          <a:solidFill>
            <a:srgbClr val="E6B1A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10" name="Rektangel 10"/>
          <p:cNvSpPr/>
          <p:nvPr/>
        </p:nvSpPr>
        <p:spPr>
          <a:xfrm>
            <a:off x="62929" y="2976646"/>
            <a:ext cx="9021534" cy="110532"/>
          </a:xfrm>
          <a:prstGeom prst="rect">
            <a:avLst/>
          </a:prstGeom>
          <a:solidFill>
            <a:srgbClr val="91848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11" name="Tittel 7"/>
          <p:cNvSpPr txBox="1">
            <a:spLocks noGrp="1"/>
          </p:cNvSpPr>
          <p:nvPr>
            <p:ph type="ctrTitle"/>
          </p:nvPr>
        </p:nvSpPr>
        <p:spPr>
          <a:xfrm>
            <a:off x="457200" y="1505934"/>
            <a:ext cx="8229600" cy="1470026"/>
          </a:xfrm>
        </p:spPr>
        <p:txBody>
          <a:bodyPr anchor="ctr" anchorCtr="1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421B2C-18F9-46EB-83FE-DD8BA3E4A30A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D5D773-19F3-4CAF-9BB8-0AC2C347490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9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1168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914400" y="274640"/>
            <a:ext cx="55625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BDB9C6-90B3-469E-B1D2-2D162A78280F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FE860C-1379-4C66-A3DD-D8E7BA48281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0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84FD10-B634-4529-8899-87D1FBCD1E9E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4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4D29DB-2960-4661-9B70-99501482901E}" type="slidenum">
              <a:t>‹#›</a:t>
            </a:fld>
            <a:endParaRPr lang="nb-NO"/>
          </a:p>
        </p:txBody>
      </p:sp>
      <p:sp>
        <p:nvSpPr>
          <p:cNvPr id="6" name="Plassholder for innhold 7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3" name="Avrundet rektangel 9"/>
          <p:cNvSpPr/>
          <p:nvPr/>
        </p:nvSpPr>
        <p:spPr>
          <a:xfrm>
            <a:off x="65315" y="69750"/>
            <a:ext cx="9013368" cy="6692200"/>
          </a:xfrm>
          <a:custGeom>
            <a:avLst>
              <a:gd name="f0" fmla="val 106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6345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2311" y="952503"/>
            <a:ext cx="7772400" cy="13620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547939"/>
            <a:ext cx="7772400" cy="1338260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BDD4FA-057B-43D9-802D-D7E79741FB84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7" name="Plassholder for bunntekst 4"/>
          <p:cNvSpPr txBox="1">
            <a:spLocks noGrp="1"/>
          </p:cNvSpPr>
          <p:nvPr>
            <p:ph type="ftr" sz="quarter" idx="9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8" name="Rektangel 6"/>
          <p:cNvSpPr/>
          <p:nvPr/>
        </p:nvSpPr>
        <p:spPr>
          <a:xfrm flipV="1">
            <a:off x="69412" y="2376827"/>
            <a:ext cx="9013515" cy="91440"/>
          </a:xfrm>
          <a:prstGeom prst="rect">
            <a:avLst/>
          </a:prstGeom>
          <a:solidFill>
            <a:srgbClr val="D3481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9" name="Rektangel 7"/>
          <p:cNvSpPr/>
          <p:nvPr/>
        </p:nvSpPr>
        <p:spPr>
          <a:xfrm>
            <a:off x="69146" y="2341476"/>
            <a:ext cx="9013780" cy="45720"/>
          </a:xfrm>
          <a:prstGeom prst="rect">
            <a:avLst/>
          </a:prstGeom>
          <a:solidFill>
            <a:srgbClr val="E6B1A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10" name="Rektangel 8"/>
          <p:cNvSpPr/>
          <p:nvPr/>
        </p:nvSpPr>
        <p:spPr>
          <a:xfrm>
            <a:off x="68305" y="2468880"/>
            <a:ext cx="9014621" cy="45720"/>
          </a:xfrm>
          <a:prstGeom prst="rect">
            <a:avLst/>
          </a:prstGeom>
          <a:solidFill>
            <a:srgbClr val="91848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11" name="Plassholder for lysbildenummer 5"/>
          <p:cNvSpPr txBox="1">
            <a:spLocks noGrp="1"/>
          </p:cNvSpPr>
          <p:nvPr>
            <p:ph type="sldNum" sz="quarter" idx="8"/>
          </p:nvPr>
        </p:nvSpPr>
        <p:spPr>
          <a:xfrm>
            <a:off x="146304" y="6208776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BB0D454F-26FF-4D44-A933-B0B109CB97A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1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0594DB-C1B3-4158-B0AC-35EC82BA12E9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4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2ACE9A-7735-4E65-84CB-024017591E0F}" type="slidenum">
              <a:t>‹#›</a:t>
            </a:fld>
            <a:endParaRPr lang="nb-NO"/>
          </a:p>
        </p:txBody>
      </p:sp>
      <p:sp>
        <p:nvSpPr>
          <p:cNvPr id="6" name="Plassholder for innhold 8"/>
          <p:cNvSpPr txBox="1">
            <a:spLocks noGrp="1"/>
          </p:cNvSpPr>
          <p:nvPr>
            <p:ph idx="1"/>
          </p:nvPr>
        </p:nvSpPr>
        <p:spPr>
          <a:xfrm>
            <a:off x="914400" y="1447796"/>
            <a:ext cx="3749039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innhold 10"/>
          <p:cNvSpPr txBox="1">
            <a:spLocks noGrp="1"/>
          </p:cNvSpPr>
          <p:nvPr>
            <p:ph idx="2"/>
          </p:nvPr>
        </p:nvSpPr>
        <p:spPr>
          <a:xfrm>
            <a:off x="4933946" y="1447796"/>
            <a:ext cx="3749039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914400" y="27304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914400" y="1447796"/>
            <a:ext cx="3733796" cy="76199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34817"/>
                </a:solidFill>
                <a:latin typeface="Franklin Gothic Book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3"/>
          </p:nvPr>
        </p:nvSpPr>
        <p:spPr>
          <a:xfrm>
            <a:off x="4953003" y="1447796"/>
            <a:ext cx="3733796" cy="76199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34817"/>
                </a:solidFill>
                <a:latin typeface="Franklin Gothic Book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D802E-6E1B-458E-87FE-235FCE4D6E0C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6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03A649-F030-47E9-8454-3D777BE79FFE}" type="slidenum">
              <a:t>‹#›</a:t>
            </a:fld>
            <a:endParaRPr lang="nb-NO"/>
          </a:p>
        </p:txBody>
      </p:sp>
      <p:sp>
        <p:nvSpPr>
          <p:cNvPr id="8" name="Plassholder for innhold 10"/>
          <p:cNvSpPr txBox="1">
            <a:spLocks noGrp="1"/>
          </p:cNvSpPr>
          <p:nvPr>
            <p:ph idx="2"/>
          </p:nvPr>
        </p:nvSpPr>
        <p:spPr>
          <a:xfrm>
            <a:off x="914400" y="2247896"/>
            <a:ext cx="3733796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innhold 12"/>
          <p:cNvSpPr txBox="1">
            <a:spLocks noGrp="1"/>
          </p:cNvSpPr>
          <p:nvPr>
            <p:ph idx="4"/>
          </p:nvPr>
        </p:nvSpPr>
        <p:spPr>
          <a:xfrm>
            <a:off x="4953003" y="2247896"/>
            <a:ext cx="3733796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D37041-1F40-4BD1-9537-51116CA82E18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3965A3-03CB-43A0-AD25-CE215EFC569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8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18C82C-B5AA-4217-BAD7-CFF6A43F8DC4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763F0-727A-405F-BABE-0D302F366A1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1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3" name="Avrundet rektangel 8"/>
          <p:cNvSpPr/>
          <p:nvPr/>
        </p:nvSpPr>
        <p:spPr>
          <a:xfrm>
            <a:off x="64008" y="69750"/>
            <a:ext cx="9013368" cy="6693407"/>
          </a:xfrm>
          <a:custGeom>
            <a:avLst>
              <a:gd name="f0" fmla="val 106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6345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914400" y="27304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2"/>
          <p:cNvSpPr txBox="1">
            <a:spLocks noGrp="1"/>
          </p:cNvSpPr>
          <p:nvPr>
            <p:ph type="body" idx="2"/>
          </p:nvPr>
        </p:nvSpPr>
        <p:spPr>
          <a:xfrm>
            <a:off x="914400" y="1600200"/>
            <a:ext cx="1904996" cy="449580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7237F9-5BBA-4629-A662-994E5DA138ED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7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D0CFBC-2925-416C-A1BF-D437975F8DC7}" type="slidenum">
              <a:t>‹#›</a:t>
            </a:fld>
            <a:endParaRPr lang="nb-NO"/>
          </a:p>
        </p:txBody>
      </p:sp>
      <p:sp>
        <p:nvSpPr>
          <p:cNvPr id="9" name="Plassholder for innhold 10"/>
          <p:cNvSpPr txBox="1">
            <a:spLocks noGrp="1"/>
          </p:cNvSpPr>
          <p:nvPr>
            <p:ph idx="1"/>
          </p:nvPr>
        </p:nvSpPr>
        <p:spPr>
          <a:xfrm>
            <a:off x="2971800" y="1600200"/>
            <a:ext cx="5715000" cy="4495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914400" y="4900553"/>
            <a:ext cx="7315200" cy="522286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914400" y="5445828"/>
            <a:ext cx="7315200" cy="685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2C46E-D672-4D34-A5F4-F4A6CF9D3A85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5" name="Plassholder for bunntekst 5"/>
          <p:cNvSpPr txBox="1">
            <a:spLocks noGrp="1"/>
          </p:cNvSpPr>
          <p:nvPr>
            <p:ph type="ftr" sz="quarter" idx="9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6"/>
          <p:cNvSpPr txBox="1">
            <a:spLocks noGrp="1"/>
          </p:cNvSpPr>
          <p:nvPr>
            <p:ph type="sldNum" sz="quarter" idx="8"/>
          </p:nvPr>
        </p:nvSpPr>
        <p:spPr>
          <a:xfrm>
            <a:off x="146304" y="6208776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47B46FB3-8E30-47B3-853F-243660627A63}" type="slidenum">
              <a:t>‹#›</a:t>
            </a:fld>
            <a:endParaRPr lang="nb-NO"/>
          </a:p>
        </p:txBody>
      </p:sp>
      <p:sp>
        <p:nvSpPr>
          <p:cNvPr id="7" name="Rektangel 10"/>
          <p:cNvSpPr/>
          <p:nvPr/>
        </p:nvSpPr>
        <p:spPr>
          <a:xfrm flipV="1">
            <a:off x="68305" y="4683556"/>
            <a:ext cx="9006840" cy="91440"/>
          </a:xfrm>
          <a:prstGeom prst="rect">
            <a:avLst/>
          </a:prstGeom>
          <a:solidFill>
            <a:srgbClr val="D3481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8" name="Rektangel 11"/>
          <p:cNvSpPr/>
          <p:nvPr/>
        </p:nvSpPr>
        <p:spPr>
          <a:xfrm>
            <a:off x="68506" y="4650473"/>
            <a:ext cx="9006638" cy="45720"/>
          </a:xfrm>
          <a:prstGeom prst="rect">
            <a:avLst/>
          </a:prstGeom>
          <a:solidFill>
            <a:srgbClr val="E6B1A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9" name="Rektangel 12"/>
          <p:cNvSpPr/>
          <p:nvPr/>
        </p:nvSpPr>
        <p:spPr>
          <a:xfrm>
            <a:off x="68506" y="4773222"/>
            <a:ext cx="9006638" cy="48810"/>
          </a:xfrm>
          <a:prstGeom prst="rect">
            <a:avLst/>
          </a:prstGeom>
          <a:solidFill>
            <a:srgbClr val="91848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10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68305" y="66678"/>
            <a:ext cx="9001874" cy="4581528"/>
          </a:xfrm>
          <a:solidFill>
            <a:srgbClr val="E9E5DC"/>
          </a:solidFill>
          <a:ln w="6345">
            <a:solidFill>
              <a:srgbClr val="000000"/>
            </a:solidFill>
            <a:prstDash val="solid"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3" name="Avrundet rektangel 7"/>
          <p:cNvSpPr/>
          <p:nvPr/>
        </p:nvSpPr>
        <p:spPr>
          <a:xfrm>
            <a:off x="64008" y="69750"/>
            <a:ext cx="9013368" cy="6693407"/>
          </a:xfrm>
          <a:custGeom>
            <a:avLst>
              <a:gd name="f0" fmla="val 106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6345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erpetua"/>
            </a:endParaRPr>
          </a:p>
        </p:txBody>
      </p:sp>
      <p:sp>
        <p:nvSpPr>
          <p:cNvPr id="4" name="Plassholder for tittel 21"/>
          <p:cNvSpPr txBox="1">
            <a:spLocks noGrp="1"/>
          </p:cNvSpPr>
          <p:nvPr>
            <p:ph type="title"/>
          </p:nvPr>
        </p:nvSpPr>
        <p:spPr>
          <a:xfrm>
            <a:off x="914400" y="2746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91440" anchor="b" anchorCtr="0" compatLnSpc="1"/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12"/>
          <p:cNvSpPr txBox="1">
            <a:spLocks noGrp="1"/>
          </p:cNvSpPr>
          <p:nvPr>
            <p:ph type="body" idx="1"/>
          </p:nvPr>
        </p:nvSpPr>
        <p:spPr>
          <a:xfrm>
            <a:off x="914400" y="1447796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dato 13"/>
          <p:cNvSpPr txBox="1">
            <a:spLocks noGrp="1"/>
          </p:cNvSpPr>
          <p:nvPr>
            <p:ph type="dt" sz="half" idx="2"/>
          </p:nvPr>
        </p:nvSpPr>
        <p:spPr>
          <a:xfrm>
            <a:off x="6172200" y="6191246"/>
            <a:ext cx="24764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696464"/>
                </a:solidFill>
                <a:uFillTx/>
                <a:latin typeface="Perpetua"/>
              </a:defRPr>
            </a:lvl1pPr>
          </a:lstStyle>
          <a:p>
            <a:pPr lvl="0"/>
            <a:fld id="{D779287B-D813-4D52-9CA4-88C06D3DB4A3}" type="datetime1">
              <a:rPr lang="nb-NO"/>
              <a:pPr lvl="0"/>
              <a:t>21.10.2012</a:t>
            </a:fld>
            <a:endParaRPr lang="nb-NO"/>
          </a:p>
        </p:txBody>
      </p:sp>
      <p:sp>
        <p:nvSpPr>
          <p:cNvPr id="7" name="Plassholder for bunntekst 2"/>
          <p:cNvSpPr txBox="1">
            <a:spLocks noGrp="1"/>
          </p:cNvSpPr>
          <p:nvPr>
            <p:ph type="ftr" sz="quarter" idx="3"/>
          </p:nvPr>
        </p:nvSpPr>
        <p:spPr>
          <a:xfrm>
            <a:off x="914400" y="6172200"/>
            <a:ext cx="39623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696464"/>
                </a:solidFill>
                <a:uFillTx/>
                <a:latin typeface="Perpetua"/>
              </a:defRPr>
            </a:lvl1pPr>
          </a:lstStyle>
          <a:p>
            <a:pPr lvl="0"/>
            <a:endParaRPr lang="nb-NO"/>
          </a:p>
        </p:txBody>
      </p:sp>
      <p:sp>
        <p:nvSpPr>
          <p:cNvPr id="8" name="Plassholder for lysbildenummer 22"/>
          <p:cNvSpPr txBox="1">
            <a:spLocks noGrp="1"/>
          </p:cNvSpPr>
          <p:nvPr>
            <p:ph type="sldNum" sz="quarter" idx="4"/>
          </p:nvPr>
        </p:nvSpPr>
        <p:spPr>
          <a:xfrm>
            <a:off x="146304" y="6210303"/>
            <a:ext cx="457200" cy="457200"/>
          </a:xfrm>
          <a:prstGeom prst="rect">
            <a:avLst/>
          </a:prstGeom>
          <a:solidFill>
            <a:srgbClr val="D34817"/>
          </a:solidFill>
          <a:ln>
            <a:noFill/>
          </a:ln>
        </p:spPr>
        <p:txBody>
          <a:bodyPr vert="horz" wrap="non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defRPr>
            </a:lvl1pPr>
          </a:lstStyle>
          <a:p>
            <a:pPr lvl="0"/>
            <a:fld id="{CD4BDAC3-05BF-4CA3-B1EA-6FEA99817933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4000" b="0" i="0" u="none" strike="noStrike" kern="1200" cap="none" spc="0" baseline="0">
          <a:solidFill>
            <a:srgbClr val="696464"/>
          </a:solidFill>
          <a:uFillTx/>
          <a:latin typeface="Franklin Gothic Book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580"/>
        </a:spcBef>
        <a:spcAft>
          <a:spcPts val="0"/>
        </a:spcAft>
        <a:buClr>
          <a:srgbClr val="D34817"/>
        </a:buClr>
        <a:buSzPct val="85000"/>
        <a:buFont typeface="Wingdings 2"/>
        <a:buChar char=""/>
        <a:tabLst/>
        <a:defRPr lang="nb-NO" sz="2600" b="0" i="0" u="none" strike="noStrike" kern="1200" cap="none" spc="0" baseline="0">
          <a:solidFill>
            <a:srgbClr val="000000"/>
          </a:solidFill>
          <a:uFillTx/>
          <a:latin typeface="Perpetua"/>
        </a:defRPr>
      </a:lvl1pPr>
      <a:lvl2pPr marL="548640" marR="0" lvl="1" indent="-228600" algn="l" defTabSz="914400" rtl="0" fontAlgn="auto" hangingPunct="1">
        <a:lnSpc>
          <a:spcPct val="100000"/>
        </a:lnSpc>
        <a:spcBef>
          <a:spcPts val="370"/>
        </a:spcBef>
        <a:spcAft>
          <a:spcPts val="0"/>
        </a:spcAft>
        <a:buClr>
          <a:srgbClr val="9B2D1F"/>
        </a:buClr>
        <a:buSzPct val="85000"/>
        <a:buFont typeface="Wingdings 2"/>
        <a:buChar char=""/>
        <a:tabLst/>
        <a:defRPr lang="nb-NO" sz="2400" b="0" i="0" u="none" strike="noStrike" kern="1200" cap="none" spc="0" baseline="0">
          <a:solidFill>
            <a:srgbClr val="000000"/>
          </a:solidFill>
          <a:uFillTx/>
          <a:latin typeface="Perpetua"/>
        </a:defRPr>
      </a:lvl2pPr>
      <a:lvl3pPr marL="822960" marR="0" lvl="2" indent="-228600" algn="l" defTabSz="914400" rtl="0" fontAlgn="auto" hangingPunct="1">
        <a:lnSpc>
          <a:spcPct val="100000"/>
        </a:lnSpc>
        <a:spcBef>
          <a:spcPts val="370"/>
        </a:spcBef>
        <a:spcAft>
          <a:spcPts val="0"/>
        </a:spcAft>
        <a:buClr>
          <a:srgbClr val="E6B1AB"/>
        </a:buClr>
        <a:buSzPct val="85000"/>
        <a:buFont typeface="Wingdings 2"/>
        <a:buChar char="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Perpetua"/>
        </a:defRPr>
      </a:lvl3pPr>
      <a:lvl4pPr marL="1097280" marR="0" lvl="3" indent="-228600" algn="l" defTabSz="914400" rtl="0" fontAlgn="auto" hangingPunct="1">
        <a:lnSpc>
          <a:spcPct val="100000"/>
        </a:lnSpc>
        <a:spcBef>
          <a:spcPts val="370"/>
        </a:spcBef>
        <a:spcAft>
          <a:spcPts val="0"/>
        </a:spcAft>
        <a:buClr>
          <a:srgbClr val="A28E6A"/>
        </a:buClr>
        <a:buSzPct val="80000"/>
        <a:buFont typeface="Wingdings 2"/>
        <a:buChar char="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Perpetua"/>
        </a:defRPr>
      </a:lvl4pPr>
      <a:lvl5pPr marL="1371600" marR="0" lvl="4" indent="-228600" algn="l" defTabSz="914400" rtl="0" fontAlgn="auto" hangingPunct="1">
        <a:lnSpc>
          <a:spcPct val="100000"/>
        </a:lnSpc>
        <a:spcBef>
          <a:spcPts val="370"/>
        </a:spcBef>
        <a:spcAft>
          <a:spcPts val="0"/>
        </a:spcAft>
        <a:buClr>
          <a:srgbClr val="A28E6A"/>
        </a:buClr>
        <a:buSzPct val="100000"/>
        <a:buChar char="o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Perpetu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b-NO" dirty="0"/>
              <a:t>Barnets </a:t>
            </a:r>
            <a:r>
              <a:rPr lang="nb-NO" dirty="0" smtClean="0"/>
              <a:t>niende leveår</a:t>
            </a:r>
            <a:endParaRPr lang="nb-NO" dirty="0"/>
          </a:p>
        </p:txBody>
      </p:sp>
      <p:pic>
        <p:nvPicPr>
          <p:cNvPr id="3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53" y="3356990"/>
            <a:ext cx="4762496" cy="2295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2"/>
          <p:cNvSpPr txBox="1"/>
          <p:nvPr/>
        </p:nvSpPr>
        <p:spPr>
          <a:xfrm>
            <a:off x="2483766" y="836712"/>
            <a:ext cx="3888431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Trinn </a:t>
            </a:r>
            <a:r>
              <a:rPr lang="nb-NO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Franklin Gothic Book"/>
              </a:rPr>
              <a:t>11</a:t>
            </a:r>
            <a:endParaRPr lang="nb-NO" sz="2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4" y="5805260"/>
            <a:ext cx="1498601" cy="90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092280" cy="501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43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Tema for trinnet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914400" y="2348883"/>
            <a:ext cx="7772400" cy="3670922"/>
          </a:xfrm>
        </p:spPr>
        <p:txBody>
          <a:bodyPr/>
          <a:lstStyle/>
          <a:p>
            <a:pPr lvl="0"/>
            <a:r>
              <a:rPr lang="nb-NO" dirty="0" smtClean="0"/>
              <a:t>Tospråklig og tokulturell oppvekst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lvl="0"/>
            <a:r>
              <a:rPr lang="nb-NO" dirty="0" err="1" smtClean="0"/>
              <a:t>Skriftspråksutvikling</a:t>
            </a:r>
            <a:endParaRPr lang="nb-NO" dirty="0" smtClean="0"/>
          </a:p>
          <a:p>
            <a:pPr lvl="0"/>
            <a:endParaRPr lang="nb-NO" dirty="0"/>
          </a:p>
          <a:p>
            <a:pPr lvl="0"/>
            <a:r>
              <a:rPr lang="nb-NO" dirty="0" smtClean="0"/>
              <a:t>Identitet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4" y="5805260"/>
            <a:ext cx="1498601" cy="90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 smtClean="0"/>
              <a:t>Hvem er jeg? </a:t>
            </a:r>
            <a:endParaRPr lang="nb-NO" dirty="0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914400" y="1916829"/>
            <a:ext cx="7772400" cy="4102967"/>
          </a:xfrm>
        </p:spPr>
        <p:txBody>
          <a:bodyPr/>
          <a:lstStyle/>
          <a:p>
            <a:pPr lvl="0"/>
            <a:r>
              <a:rPr lang="nb-NO" dirty="0" smtClean="0"/>
              <a:t>Identitet</a:t>
            </a:r>
          </a:p>
          <a:p>
            <a:pPr lvl="0"/>
            <a:r>
              <a:rPr lang="nb-NO" dirty="0" smtClean="0"/>
              <a:t>Familie</a:t>
            </a:r>
          </a:p>
          <a:p>
            <a:pPr lvl="0"/>
            <a:r>
              <a:rPr lang="nb-NO" dirty="0" smtClean="0"/>
              <a:t>Venner</a:t>
            </a: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4" y="5805260"/>
            <a:ext cx="1498601" cy="90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30" y="2921892"/>
            <a:ext cx="4716017" cy="3334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 smtClean="0"/>
              <a:t>Kan din mamma lukta?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4" y="5805260"/>
            <a:ext cx="1498601" cy="90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lassholder for innhold 6"/>
          <p:cNvPicPr>
            <a:picLocks noGrp="1"/>
          </p:cNvPicPr>
          <p:nvPr>
            <p:ph idx="1"/>
          </p:nvPr>
        </p:nvPicPr>
        <p:blipFill rotWithShape="1">
          <a:blip r:embed="rId4"/>
          <a:srcRect l="18495" t="7383" r="68860" b="28858"/>
          <a:stretch/>
        </p:blipFill>
        <p:spPr bwMode="auto">
          <a:xfrm>
            <a:off x="1187624" y="1701573"/>
            <a:ext cx="2893736" cy="4103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4788024" y="1916832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latin typeface="Perpetua" pitchFamily="18" charset="0"/>
              </a:rPr>
              <a:t>Vad som är typiskt </a:t>
            </a:r>
            <a:r>
              <a:rPr lang="sv-SE" b="1" i="1" dirty="0" smtClean="0">
                <a:latin typeface="Perpetua" pitchFamily="18" charset="0"/>
              </a:rPr>
              <a:t>för </a:t>
            </a:r>
            <a:r>
              <a:rPr lang="nb-NO" b="1" i="1" dirty="0" smtClean="0">
                <a:latin typeface="Perpetua" pitchFamily="18" charset="0"/>
              </a:rPr>
              <a:t>CODA-barn</a:t>
            </a:r>
            <a:br>
              <a:rPr lang="nb-NO" b="1" i="1" dirty="0" smtClean="0">
                <a:latin typeface="Perpetua" pitchFamily="18" charset="0"/>
              </a:rPr>
            </a:br>
            <a:endParaRPr lang="nb-NO" b="1" i="1" dirty="0" smtClean="0">
              <a:latin typeface="Perpetua" pitchFamily="18" charset="0"/>
            </a:endParaRPr>
          </a:p>
          <a:p>
            <a:r>
              <a:rPr lang="sv-SE" dirty="0" smtClean="0">
                <a:latin typeface="Perpetua" pitchFamily="18" charset="0"/>
              </a:rPr>
              <a:t>• </a:t>
            </a:r>
            <a:r>
              <a:rPr lang="sv-SE" dirty="0">
                <a:latin typeface="Perpetua" pitchFamily="18" charset="0"/>
              </a:rPr>
              <a:t>Är självständiga och vågar mer</a:t>
            </a:r>
          </a:p>
          <a:p>
            <a:r>
              <a:rPr lang="nb-NO" dirty="0">
                <a:latin typeface="Perpetua" pitchFamily="18" charset="0"/>
              </a:rPr>
              <a:t>• </a:t>
            </a:r>
            <a:r>
              <a:rPr lang="nb-NO" dirty="0" err="1">
                <a:latin typeface="Perpetua" pitchFamily="18" charset="0"/>
              </a:rPr>
              <a:t>Pratar</a:t>
            </a:r>
            <a:r>
              <a:rPr lang="nb-NO" dirty="0">
                <a:latin typeface="Perpetua" pitchFamily="18" charset="0"/>
              </a:rPr>
              <a:t> </a:t>
            </a:r>
            <a:r>
              <a:rPr lang="nb-NO" dirty="0" err="1">
                <a:latin typeface="Perpetua" pitchFamily="18" charset="0"/>
              </a:rPr>
              <a:t>mycket</a:t>
            </a:r>
            <a:endParaRPr lang="nb-NO" dirty="0">
              <a:latin typeface="Perpetua" pitchFamily="18" charset="0"/>
            </a:endParaRPr>
          </a:p>
          <a:p>
            <a:r>
              <a:rPr lang="nb-NO" dirty="0">
                <a:latin typeface="Perpetua" pitchFamily="18" charset="0"/>
              </a:rPr>
              <a:t>• </a:t>
            </a:r>
            <a:r>
              <a:rPr lang="nb-NO" dirty="0" err="1">
                <a:latin typeface="Perpetua" pitchFamily="18" charset="0"/>
              </a:rPr>
              <a:t>Är</a:t>
            </a:r>
            <a:r>
              <a:rPr lang="nb-NO" dirty="0">
                <a:latin typeface="Perpetua" pitchFamily="18" charset="0"/>
              </a:rPr>
              <a:t> </a:t>
            </a:r>
            <a:r>
              <a:rPr lang="nb-NO" dirty="0" err="1">
                <a:latin typeface="Perpetua" pitchFamily="18" charset="0"/>
              </a:rPr>
              <a:t>sociala</a:t>
            </a:r>
            <a:endParaRPr lang="nb-NO" dirty="0">
              <a:latin typeface="Perpetua" pitchFamily="18" charset="0"/>
            </a:endParaRPr>
          </a:p>
          <a:p>
            <a:r>
              <a:rPr lang="nb-NO" dirty="0">
                <a:latin typeface="Perpetua" pitchFamily="18" charset="0"/>
              </a:rPr>
              <a:t>• </a:t>
            </a:r>
            <a:r>
              <a:rPr lang="nb-NO" dirty="0" err="1">
                <a:latin typeface="Perpetua" pitchFamily="18" charset="0"/>
              </a:rPr>
              <a:t>Lyssnar</a:t>
            </a:r>
            <a:r>
              <a:rPr lang="nb-NO" dirty="0">
                <a:latin typeface="Perpetua" pitchFamily="18" charset="0"/>
              </a:rPr>
              <a:t> </a:t>
            </a:r>
            <a:r>
              <a:rPr lang="nb-NO" dirty="0" err="1">
                <a:latin typeface="Perpetua" pitchFamily="18" charset="0"/>
              </a:rPr>
              <a:t>och</a:t>
            </a:r>
            <a:r>
              <a:rPr lang="nb-NO" dirty="0">
                <a:latin typeface="Perpetua" pitchFamily="18" charset="0"/>
              </a:rPr>
              <a:t> </a:t>
            </a:r>
            <a:r>
              <a:rPr lang="nb-NO" dirty="0" err="1">
                <a:latin typeface="Perpetua" pitchFamily="18" charset="0"/>
              </a:rPr>
              <a:t>pratar</a:t>
            </a:r>
            <a:r>
              <a:rPr lang="nb-NO" dirty="0">
                <a:latin typeface="Perpetua" pitchFamily="18" charset="0"/>
              </a:rPr>
              <a:t> </a:t>
            </a:r>
            <a:r>
              <a:rPr lang="nb-NO" dirty="0" err="1">
                <a:latin typeface="Perpetua" pitchFamily="18" charset="0"/>
              </a:rPr>
              <a:t>samtidigt</a:t>
            </a:r>
            <a:endParaRPr lang="nb-NO" dirty="0">
              <a:latin typeface="Perpetua" pitchFamily="18" charset="0"/>
            </a:endParaRPr>
          </a:p>
          <a:p>
            <a:r>
              <a:rPr lang="sv-SE" dirty="0">
                <a:latin typeface="Perpetua" pitchFamily="18" charset="0"/>
              </a:rPr>
              <a:t>• Sätter andras välmående i första hand</a:t>
            </a:r>
          </a:p>
          <a:p>
            <a:r>
              <a:rPr lang="nb-NO" dirty="0">
                <a:latin typeface="Perpetua" pitchFamily="18" charset="0"/>
              </a:rPr>
              <a:t>• </a:t>
            </a:r>
            <a:r>
              <a:rPr lang="nb-NO" dirty="0" err="1">
                <a:latin typeface="Perpetua" pitchFamily="18" charset="0"/>
              </a:rPr>
              <a:t>Gestikulerar</a:t>
            </a:r>
            <a:r>
              <a:rPr lang="nb-NO" dirty="0">
                <a:latin typeface="Perpetua" pitchFamily="18" charset="0"/>
              </a:rPr>
              <a:t> </a:t>
            </a:r>
            <a:r>
              <a:rPr lang="nb-NO" dirty="0" err="1">
                <a:latin typeface="Perpetua" pitchFamily="18" charset="0"/>
              </a:rPr>
              <a:t>mycket</a:t>
            </a:r>
            <a:endParaRPr lang="nb-NO" dirty="0">
              <a:latin typeface="Perpetua" pitchFamily="18" charset="0"/>
            </a:endParaRPr>
          </a:p>
          <a:p>
            <a:r>
              <a:rPr lang="nb-NO" dirty="0">
                <a:latin typeface="Perpetua" pitchFamily="18" charset="0"/>
              </a:rPr>
              <a:t>• </a:t>
            </a:r>
            <a:r>
              <a:rPr lang="nb-NO" dirty="0" err="1">
                <a:latin typeface="Perpetua" pitchFamily="18" charset="0"/>
              </a:rPr>
              <a:t>Reagerar</a:t>
            </a:r>
            <a:r>
              <a:rPr lang="nb-NO" dirty="0">
                <a:latin typeface="Perpetua" pitchFamily="18" charset="0"/>
              </a:rPr>
              <a:t> på </a:t>
            </a:r>
            <a:r>
              <a:rPr lang="nb-NO" dirty="0" err="1">
                <a:latin typeface="Perpetua" pitchFamily="18" charset="0"/>
              </a:rPr>
              <a:t>ljud</a:t>
            </a:r>
            <a:endParaRPr lang="nb-NO" dirty="0">
              <a:latin typeface="Perpetua" pitchFamily="18" charset="0"/>
            </a:endParaRPr>
          </a:p>
          <a:p>
            <a:r>
              <a:rPr lang="sv-SE" dirty="0">
                <a:latin typeface="Perpetua" pitchFamily="18" charset="0"/>
              </a:rPr>
              <a:t>• Behöver ha ögonkontakt för att förstå</a:t>
            </a:r>
          </a:p>
          <a:p>
            <a:r>
              <a:rPr lang="sv-SE" dirty="0">
                <a:latin typeface="Perpetua" pitchFamily="18" charset="0"/>
              </a:rPr>
              <a:t>• Reagerar inte när namnet ropas</a:t>
            </a:r>
          </a:p>
          <a:p>
            <a:r>
              <a:rPr lang="nb-NO" dirty="0">
                <a:latin typeface="Perpetua" pitchFamily="18" charset="0"/>
              </a:rPr>
              <a:t>• Beskriver mer </a:t>
            </a:r>
            <a:r>
              <a:rPr lang="nb-NO" dirty="0" err="1">
                <a:latin typeface="Perpetua" pitchFamily="18" charset="0"/>
              </a:rPr>
              <a:t>målande</a:t>
            </a:r>
            <a:endParaRPr lang="nb-NO" dirty="0">
              <a:latin typeface="Perpet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 err="1" smtClean="0"/>
              <a:t>Flickan</a:t>
            </a:r>
            <a:r>
              <a:rPr lang="nb-NO" dirty="0" smtClean="0"/>
              <a:t> på </a:t>
            </a:r>
            <a:r>
              <a:rPr lang="nb-NO" dirty="0" err="1" smtClean="0"/>
              <a:t>två</a:t>
            </a:r>
            <a:r>
              <a:rPr lang="nb-NO" dirty="0" smtClean="0"/>
              <a:t> </a:t>
            </a:r>
            <a:r>
              <a:rPr lang="nb-NO" dirty="0" err="1" smtClean="0"/>
              <a:t>stolar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4" y="5805260"/>
            <a:ext cx="1498601" cy="90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16" y="1466768"/>
            <a:ext cx="3091456" cy="4338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4" y="5805260"/>
            <a:ext cx="1498601" cy="90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:\Prosjekt\CODA\CODA prosjekt H&amp;R\Grafikk\ferdige tegninger\ferdige tegninger\familie-selsk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962353" cy="491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4" y="5805260"/>
            <a:ext cx="1498601" cy="90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U:\Prosjekt\CODA\CODA prosjekt H&amp;R\Grafikk\ferdige tegninger\familieselskap\familie-selskap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58" y="476672"/>
            <a:ext cx="72313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4" y="5805260"/>
            <a:ext cx="1498601" cy="90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48264" cy="491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4" y="5805260"/>
            <a:ext cx="1498601" cy="90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588224" cy="465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 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PP%20mal</Template>
  <TotalTime>532</TotalTime>
  <Words>103</Words>
  <Application>Microsoft Office PowerPoint</Application>
  <PresentationFormat>Skjermfremvisning (4:3)</PresentationFormat>
  <Paragraphs>40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PP mal</vt:lpstr>
      <vt:lpstr>Barnets niende leveår</vt:lpstr>
      <vt:lpstr>Tema for trinnet</vt:lpstr>
      <vt:lpstr>Hvem er jeg? </vt:lpstr>
      <vt:lpstr>Kan din mamma lukta?</vt:lpstr>
      <vt:lpstr>Flickan på två stolar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Barnets åttende leveår</dc:title>
  <dc:creator>Torill Ringsø</dc:creator>
  <cp:lastModifiedBy>Torill Ringsø</cp:lastModifiedBy>
  <cp:revision>8</cp:revision>
  <dcterms:created xsi:type="dcterms:W3CDTF">2012-01-05T11:39:14Z</dcterms:created>
  <dcterms:modified xsi:type="dcterms:W3CDTF">2012-10-21T13:02:40Z</dcterms:modified>
</cp:coreProperties>
</file>